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4" r:id="rId8"/>
    <p:sldId id="265" r:id="rId9"/>
    <p:sldId id="266" r:id="rId10"/>
    <p:sldId id="261" r:id="rId11"/>
    <p:sldId id="263"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4" d="100"/>
          <a:sy n="64" d="100"/>
        </p:scale>
        <p:origin x="31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12.jpeg>
</file>

<file path=ppt/media/image2.png>
</file>

<file path=ppt/media/image3.svg>
</file>

<file path=ppt/media/image4.pn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5947-2E1A-67D2-1EAE-5E9F69B662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B59C77-EAEB-EFFB-EA5A-AE8A5C7A7F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712915-1628-A01F-4F8A-A6BF983D5266}"/>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8C186309-574C-3789-B37A-0D98D39D34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45EF41-CAAC-5A0A-26D1-2E5F5DCA7AC8}"/>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932342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2B0FC-417B-FB50-EC5B-4401C920DB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0AD642-C2F7-A008-5FC5-FFACF2B2A64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98AF5A-5261-432C-D7B9-A0C0DFB4A335}"/>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584BBD0B-0EB5-CE13-1499-A07CD2E12D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97BBF1-C0BD-295E-206D-76BDDACBAB68}"/>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24251303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2EF9BD-1175-691D-DFB6-23593519F9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00E5E0-74D3-645A-BAE1-54BD004B9E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381609-31DB-3082-7546-BC83F6A11CF4}"/>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1F195411-699E-E2EB-88D8-75DB73CE1A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02D19-6A29-0100-61FA-340BC4931641}"/>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1162835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16957-712F-A058-FEA0-DFAE054635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3A7A38-CB85-F833-0C3A-7D4E41DFBA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F84085-3990-2E69-D6D3-C07BFC8AE65B}"/>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AE7D6DBC-679A-5287-F16A-E4610860C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B144E-D5D2-79D5-9170-D8A63268FCBD}"/>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2837885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BC167-A7A2-BA68-A15C-CE384BBA8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A7BAEF-E917-0A59-241C-F45D39AAEAE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DD4827-1816-8F87-B3EB-57335170B7C8}"/>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BB908572-E2CD-6811-A245-596FCDB365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0414BF-280E-248B-C426-F57CEDB1D838}"/>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2806709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05A99-7DEC-3FE7-1322-FCD57D2F1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DB1471-EFE0-014F-9CB6-EED80EB979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A4A93F-CACA-C5E7-8CA8-EB77CCF12D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BC558D-DA41-BA83-B9D9-B905E82976C0}"/>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6" name="Footer Placeholder 5">
            <a:extLst>
              <a:ext uri="{FF2B5EF4-FFF2-40B4-BE49-F238E27FC236}">
                <a16:creationId xmlns:a16="http://schemas.microsoft.com/office/drawing/2014/main" id="{90C5CFA0-7506-82FC-5446-2EA39FD01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87B442-1378-7D18-E5C1-C06ACE5141E2}"/>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2074502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D6091-CD6E-C78D-A088-66C4688589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A7CE516-4C1A-9DEC-DA6F-AA5670F512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12C000-CE3E-202B-A6A7-7F6357F581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18471D-4831-19EF-2C79-3465D187A8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0741EA-86C4-3567-5D41-7BD478A033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6001A7-7CA6-B5BE-41A7-6FC81EEF3CAC}"/>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8" name="Footer Placeholder 7">
            <a:extLst>
              <a:ext uri="{FF2B5EF4-FFF2-40B4-BE49-F238E27FC236}">
                <a16:creationId xmlns:a16="http://schemas.microsoft.com/office/drawing/2014/main" id="{6D8AE96C-0048-2629-A1B4-6A574A8DD5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D7B34E-9679-7CAF-04E3-C2A568D3A7AD}"/>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456463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BF99D-6893-FF2F-5C1F-7EF62EB23E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85E940-B96D-A63B-F97E-0476F35BF40A}"/>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4" name="Footer Placeholder 3">
            <a:extLst>
              <a:ext uri="{FF2B5EF4-FFF2-40B4-BE49-F238E27FC236}">
                <a16:creationId xmlns:a16="http://schemas.microsoft.com/office/drawing/2014/main" id="{1F81518F-A695-61B9-1A22-7BB68D78B7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6E0474-76E2-BAA9-B818-4A05DD401DA5}"/>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23433779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A56630-1369-BF9E-5353-79BCCE37FB68}"/>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3" name="Footer Placeholder 2">
            <a:extLst>
              <a:ext uri="{FF2B5EF4-FFF2-40B4-BE49-F238E27FC236}">
                <a16:creationId xmlns:a16="http://schemas.microsoft.com/office/drawing/2014/main" id="{16A94719-DE4E-7FD7-A7E3-29B43994B7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BB09E1-97B2-6BF3-D76D-D17E7119F499}"/>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1883441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18EBE-9196-6EB9-978C-5C94C5BDFA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F66A88-D6EA-6BC4-BB19-22B47776B8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918502-1EBA-3CA8-469D-C1F1256152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521BF9-5C5F-A2F4-145A-E34CAA8AC0DA}"/>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6" name="Footer Placeholder 5">
            <a:extLst>
              <a:ext uri="{FF2B5EF4-FFF2-40B4-BE49-F238E27FC236}">
                <a16:creationId xmlns:a16="http://schemas.microsoft.com/office/drawing/2014/main" id="{C38FC1EB-2000-D6CE-5C29-D69C5EAFF1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51FB64-DD18-4CF3-F035-A1CB25233DA4}"/>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4117869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0A32D-70EA-EB36-4391-08ED231D49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EEA177-3D03-9512-BEB2-CAE1AA1D3E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FEB19D-B5C6-2EDE-CA22-704B9C5FBA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BF4834-BCA5-CC95-2988-A4947DC170FF}"/>
              </a:ext>
            </a:extLst>
          </p:cNvPr>
          <p:cNvSpPr>
            <a:spLocks noGrp="1"/>
          </p:cNvSpPr>
          <p:nvPr>
            <p:ph type="dt" sz="half" idx="10"/>
          </p:nvPr>
        </p:nvSpPr>
        <p:spPr/>
        <p:txBody>
          <a:bodyPr/>
          <a:lstStyle/>
          <a:p>
            <a:fld id="{5ECE9ABC-F750-48EA-B281-D41E30EBFC6D}" type="datetimeFigureOut">
              <a:rPr lang="en-US" smtClean="0"/>
              <a:t>12/21/2022</a:t>
            </a:fld>
            <a:endParaRPr lang="en-US"/>
          </a:p>
        </p:txBody>
      </p:sp>
      <p:sp>
        <p:nvSpPr>
          <p:cNvPr id="6" name="Footer Placeholder 5">
            <a:extLst>
              <a:ext uri="{FF2B5EF4-FFF2-40B4-BE49-F238E27FC236}">
                <a16:creationId xmlns:a16="http://schemas.microsoft.com/office/drawing/2014/main" id="{8021E669-896C-BF52-96BC-3876FEAE9C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B93B5F-EE82-105D-5CDB-14ED0268EB49}"/>
              </a:ext>
            </a:extLst>
          </p:cNvPr>
          <p:cNvSpPr>
            <a:spLocks noGrp="1"/>
          </p:cNvSpPr>
          <p:nvPr>
            <p:ph type="sldNum" sz="quarter" idx="12"/>
          </p:nvPr>
        </p:nvSpPr>
        <p:spPr/>
        <p:txBody>
          <a:bodyPr/>
          <a:lstStyle/>
          <a:p>
            <a:fld id="{43AD71D7-EBB7-48C3-B930-8954A83CCD63}" type="slidenum">
              <a:rPr lang="en-US" smtClean="0"/>
              <a:t>‹#›</a:t>
            </a:fld>
            <a:endParaRPr lang="en-US"/>
          </a:p>
        </p:txBody>
      </p:sp>
    </p:spTree>
    <p:extLst>
      <p:ext uri="{BB962C8B-B14F-4D97-AF65-F5344CB8AC3E}">
        <p14:creationId xmlns:p14="http://schemas.microsoft.com/office/powerpoint/2010/main" val="762200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056A72-7A19-A49C-C191-FF72736F43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ACB884-07E8-5FD5-B80A-0B7C6CB6E9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13BE7E-8F1C-E879-AC92-3E77B6CD16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CE9ABC-F750-48EA-B281-D41E30EBFC6D}" type="datetimeFigureOut">
              <a:rPr lang="en-US" smtClean="0"/>
              <a:t>12/21/2022</a:t>
            </a:fld>
            <a:endParaRPr lang="en-US"/>
          </a:p>
        </p:txBody>
      </p:sp>
      <p:sp>
        <p:nvSpPr>
          <p:cNvPr id="5" name="Footer Placeholder 4">
            <a:extLst>
              <a:ext uri="{FF2B5EF4-FFF2-40B4-BE49-F238E27FC236}">
                <a16:creationId xmlns:a16="http://schemas.microsoft.com/office/drawing/2014/main" id="{864F995D-108E-67A8-4C05-A97A0296C5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9E26FA-787E-F291-7349-4D72B15FCA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AD71D7-EBB7-48C3-B930-8954A83CCD63}" type="slidenum">
              <a:rPr lang="en-US" smtClean="0"/>
              <a:t>‹#›</a:t>
            </a:fld>
            <a:endParaRPr lang="en-US"/>
          </a:p>
        </p:txBody>
      </p:sp>
    </p:spTree>
    <p:extLst>
      <p:ext uri="{BB962C8B-B14F-4D97-AF65-F5344CB8AC3E}">
        <p14:creationId xmlns:p14="http://schemas.microsoft.com/office/powerpoint/2010/main" val="38690290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DBD6-31E9-DD22-E689-17DBA1DB4FFB}"/>
              </a:ext>
            </a:extLst>
          </p:cNvPr>
          <p:cNvSpPr>
            <a:spLocks noGrp="1"/>
          </p:cNvSpPr>
          <p:nvPr>
            <p:ph type="ctrTitle"/>
          </p:nvPr>
        </p:nvSpPr>
        <p:spPr>
          <a:xfrm>
            <a:off x="1524000" y="0"/>
            <a:ext cx="9144000" cy="5021705"/>
          </a:xfrm>
        </p:spPr>
        <p:txBody>
          <a:bodyPr>
            <a:normAutofit/>
          </a:bodyPr>
          <a:lstStyle/>
          <a:p>
            <a:r>
              <a:rPr lang="en-US" sz="4800" dirty="0"/>
              <a:t>Static and default routing</a:t>
            </a:r>
            <a:br>
              <a:rPr lang="en-US" sz="4800" dirty="0"/>
            </a:br>
            <a:r>
              <a:rPr lang="en-US" sz="4800" dirty="0"/>
              <a:t>configuration</a:t>
            </a:r>
            <a:br>
              <a:rPr lang="en-US" dirty="0"/>
            </a:br>
            <a:r>
              <a:rPr lang="en-US" dirty="0"/>
              <a:t>Final </a:t>
            </a:r>
            <a:r>
              <a:rPr lang="en-US" sz="4400" dirty="0"/>
              <a:t>lab evaluation</a:t>
            </a:r>
            <a:br>
              <a:rPr lang="en-US" dirty="0"/>
            </a:br>
            <a:br>
              <a:rPr lang="en-US" dirty="0"/>
            </a:br>
            <a:br>
              <a:rPr lang="en-US" dirty="0"/>
            </a:br>
            <a:endParaRPr lang="en-US" dirty="0"/>
          </a:p>
        </p:txBody>
      </p:sp>
      <p:sp>
        <p:nvSpPr>
          <p:cNvPr id="3" name="Subtitle 2">
            <a:extLst>
              <a:ext uri="{FF2B5EF4-FFF2-40B4-BE49-F238E27FC236}">
                <a16:creationId xmlns:a16="http://schemas.microsoft.com/office/drawing/2014/main" id="{E0C4D134-4BAE-055B-BEFD-D99CCEAC53BF}"/>
              </a:ext>
            </a:extLst>
          </p:cNvPr>
          <p:cNvSpPr>
            <a:spLocks noGrp="1"/>
          </p:cNvSpPr>
          <p:nvPr>
            <p:ph type="subTitle" idx="1"/>
          </p:nvPr>
        </p:nvSpPr>
        <p:spPr>
          <a:xfrm>
            <a:off x="1524000" y="5216576"/>
            <a:ext cx="9144000" cy="1454047"/>
          </a:xfrm>
        </p:spPr>
        <p:txBody>
          <a:bodyPr>
            <a:normAutofit/>
          </a:bodyPr>
          <a:lstStyle/>
          <a:p>
            <a:r>
              <a:rPr lang="en-US" sz="2400" dirty="0"/>
              <a:t>Presented by </a:t>
            </a:r>
          </a:p>
          <a:p>
            <a:pPr algn="just"/>
            <a:r>
              <a:rPr lang="en-US" sz="2400" dirty="0"/>
              <a:t> </a:t>
            </a:r>
            <a:r>
              <a:rPr lang="en-US" b="1" dirty="0"/>
              <a:t>Rikit </a:t>
            </a:r>
            <a:r>
              <a:rPr lang="en-US" b="1" dirty="0" err="1"/>
              <a:t>gupta</a:t>
            </a:r>
            <a:r>
              <a:rPr lang="en-US" b="1" dirty="0"/>
              <a:t> – 2020a1r176                        Sahil </a:t>
            </a:r>
            <a:r>
              <a:rPr lang="en-US" b="1" dirty="0" err="1"/>
              <a:t>kumar</a:t>
            </a:r>
            <a:r>
              <a:rPr lang="en-US" b="1" dirty="0"/>
              <a:t> – 2020a1r180</a:t>
            </a:r>
          </a:p>
          <a:p>
            <a:pPr algn="just"/>
            <a:r>
              <a:rPr lang="en-US" sz="2400" b="1" dirty="0"/>
              <a:t>Rishi </a:t>
            </a:r>
            <a:r>
              <a:rPr lang="en-US" sz="2400" b="1" dirty="0" err="1"/>
              <a:t>mehra</a:t>
            </a:r>
            <a:r>
              <a:rPr lang="en-US" b="1" dirty="0"/>
              <a:t> – 2020a1r175                        </a:t>
            </a:r>
            <a:r>
              <a:rPr lang="en-US" b="1" dirty="0" err="1"/>
              <a:t>Aryadev</a:t>
            </a:r>
            <a:r>
              <a:rPr lang="en-US" b="1" dirty="0"/>
              <a:t> </a:t>
            </a:r>
            <a:r>
              <a:rPr lang="en-US" b="1" dirty="0" err="1"/>
              <a:t>singh</a:t>
            </a:r>
            <a:r>
              <a:rPr lang="en-US" b="1" dirty="0"/>
              <a:t> – 2020a1r195</a:t>
            </a:r>
          </a:p>
          <a:p>
            <a:pPr algn="just"/>
            <a:endParaRPr lang="en-US" b="1" dirty="0"/>
          </a:p>
          <a:p>
            <a:pPr algn="just"/>
            <a:endParaRPr lang="en-US" sz="2400" b="1" dirty="0"/>
          </a:p>
          <a:p>
            <a:endParaRPr lang="en-US" dirty="0"/>
          </a:p>
        </p:txBody>
      </p:sp>
      <p:pic>
        <p:nvPicPr>
          <p:cNvPr id="4" name="Google Shape;82;p1" descr="https://lh4.googleusercontent.com/ZKYbnYgfHu_V-sRm525LWasYe90coY8yVI-sqXyC5QETb30_E_GdSRPh_iJtz5xtVkZhZt3NOxJyfJM5tYPAZHQ0t1NeYwGMjbehRKir7-E8ZM9-BHNOdsEa5H5zxd8fmLQ13SjYhkKqhDVv">
            <a:extLst>
              <a:ext uri="{FF2B5EF4-FFF2-40B4-BE49-F238E27FC236}">
                <a16:creationId xmlns:a16="http://schemas.microsoft.com/office/drawing/2014/main" id="{A971D2AF-0F82-52E4-937F-BEB2A2DD1B20}"/>
              </a:ext>
            </a:extLst>
          </p:cNvPr>
          <p:cNvPicPr preferRelativeResize="0"/>
          <p:nvPr/>
        </p:nvPicPr>
        <p:blipFill rotWithShape="1">
          <a:blip r:embed="rId2">
            <a:alphaModFix/>
          </a:blip>
          <a:srcRect/>
          <a:stretch/>
        </p:blipFill>
        <p:spPr>
          <a:xfrm>
            <a:off x="4178330" y="3300638"/>
            <a:ext cx="3625477" cy="1428760"/>
          </a:xfrm>
          <a:prstGeom prst="rect">
            <a:avLst/>
          </a:prstGeom>
          <a:noFill/>
          <a:ln>
            <a:noFill/>
          </a:ln>
        </p:spPr>
      </p:pic>
    </p:spTree>
    <p:extLst>
      <p:ext uri="{BB962C8B-B14F-4D97-AF65-F5344CB8AC3E}">
        <p14:creationId xmlns:p14="http://schemas.microsoft.com/office/powerpoint/2010/main" val="28825956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scale, device&#10;&#10;Description automatically generated">
            <a:extLst>
              <a:ext uri="{FF2B5EF4-FFF2-40B4-BE49-F238E27FC236}">
                <a16:creationId xmlns:a16="http://schemas.microsoft.com/office/drawing/2014/main" id="{CF553181-A197-D657-ACA2-6049A253F8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175" y="104775"/>
            <a:ext cx="10915650" cy="6648450"/>
          </a:xfrm>
          <a:prstGeom prst="rect">
            <a:avLst/>
          </a:prstGeom>
        </p:spPr>
      </p:pic>
    </p:spTree>
    <p:extLst>
      <p:ext uri="{BB962C8B-B14F-4D97-AF65-F5344CB8AC3E}">
        <p14:creationId xmlns:p14="http://schemas.microsoft.com/office/powerpoint/2010/main" val="16204323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0CCAACE-815D-4A79-875A-B7EFC28F7D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5" name="Picture 14" descr="Graphical user interface, text, application, email&#10;&#10;Description automatically generated">
            <a:extLst>
              <a:ext uri="{FF2B5EF4-FFF2-40B4-BE49-F238E27FC236}">
                <a16:creationId xmlns:a16="http://schemas.microsoft.com/office/drawing/2014/main" id="{9BB8953F-C00D-52F7-BD7E-55F22B644FB4}"/>
              </a:ext>
            </a:extLst>
          </p:cNvPr>
          <p:cNvPicPr>
            <a:picLocks noChangeAspect="1"/>
          </p:cNvPicPr>
          <p:nvPr/>
        </p:nvPicPr>
        <p:blipFill rotWithShape="1">
          <a:blip r:embed="rId2">
            <a:extLst>
              <a:ext uri="{28A0092B-C50C-407E-A947-70E740481C1C}">
                <a14:useLocalDpi xmlns:a14="http://schemas.microsoft.com/office/drawing/2010/main" val="0"/>
              </a:ext>
            </a:extLst>
          </a:blip>
          <a:srcRect r="27113" b="2"/>
          <a:stretch/>
        </p:blipFill>
        <p:spPr>
          <a:xfrm>
            <a:off x="20" y="10"/>
            <a:ext cx="6095980" cy="6857990"/>
          </a:xfrm>
          <a:prstGeom prst="rect">
            <a:avLst/>
          </a:prstGeom>
        </p:spPr>
      </p:pic>
      <p:pic>
        <p:nvPicPr>
          <p:cNvPr id="9" name="Picture 8" descr="Graphical user interface, application&#10;&#10;Description automatically generated">
            <a:extLst>
              <a:ext uri="{FF2B5EF4-FFF2-40B4-BE49-F238E27FC236}">
                <a16:creationId xmlns:a16="http://schemas.microsoft.com/office/drawing/2014/main" id="{CC7A1E85-2531-6982-05DF-DE19A5024E04}"/>
              </a:ext>
            </a:extLst>
          </p:cNvPr>
          <p:cNvPicPr>
            <a:picLocks noChangeAspect="1"/>
          </p:cNvPicPr>
          <p:nvPr/>
        </p:nvPicPr>
        <p:blipFill rotWithShape="1">
          <a:blip r:embed="rId3">
            <a:extLst>
              <a:ext uri="{28A0092B-C50C-407E-A947-70E740481C1C}">
                <a14:useLocalDpi xmlns:a14="http://schemas.microsoft.com/office/drawing/2010/main" val="0"/>
              </a:ext>
            </a:extLst>
          </a:blip>
          <a:srcRect l="13757" r="18687" b="-1"/>
          <a:stretch/>
        </p:blipFill>
        <p:spPr>
          <a:xfrm>
            <a:off x="6096000" y="10"/>
            <a:ext cx="6096000" cy="6857990"/>
          </a:xfrm>
          <a:prstGeom prst="rect">
            <a:avLst/>
          </a:prstGeom>
        </p:spPr>
      </p:pic>
    </p:spTree>
    <p:extLst>
      <p:ext uri="{BB962C8B-B14F-4D97-AF65-F5344CB8AC3E}">
        <p14:creationId xmlns:p14="http://schemas.microsoft.com/office/powerpoint/2010/main" val="39773037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right modern kitchen">
            <a:extLst>
              <a:ext uri="{FF2B5EF4-FFF2-40B4-BE49-F238E27FC236}">
                <a16:creationId xmlns:a16="http://schemas.microsoft.com/office/drawing/2014/main" id="{DF3FB1C1-7EE0-B57F-8853-374D45467E0D}"/>
              </a:ext>
            </a:extLst>
          </p:cNvPr>
          <p:cNvPicPr>
            <a:picLocks noChangeAspect="1"/>
          </p:cNvPicPr>
          <p:nvPr/>
        </p:nvPicPr>
        <p:blipFill rotWithShape="1">
          <a:blip r:embed="rId2"/>
          <a:srcRect l="3163" r="12464" b="-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06411E-A415-6796-945F-E0AF8AB00B5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Thank you</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38014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4687F-5F47-F1C3-CE4F-884C1C62A59E}"/>
              </a:ext>
            </a:extLst>
          </p:cNvPr>
          <p:cNvSpPr>
            <a:spLocks noGrp="1"/>
          </p:cNvSpPr>
          <p:nvPr>
            <p:ph type="ctrTitle"/>
          </p:nvPr>
        </p:nvSpPr>
        <p:spPr>
          <a:xfrm>
            <a:off x="1136428" y="627564"/>
            <a:ext cx="7474172" cy="1325563"/>
          </a:xfrm>
        </p:spPr>
        <p:txBody>
          <a:bodyPr vert="horz" lIns="91440" tIns="45720" rIns="91440" bIns="45720" rtlCol="0" anchor="ctr">
            <a:normAutofit/>
          </a:bodyPr>
          <a:lstStyle/>
          <a:p>
            <a:pPr algn="l"/>
            <a:r>
              <a:rPr lang="en-US" sz="4400" kern="1200">
                <a:solidFill>
                  <a:schemeClr val="tx1"/>
                </a:solidFill>
                <a:latin typeface="+mj-lt"/>
                <a:ea typeface="+mj-ea"/>
                <a:cs typeface="+mj-cs"/>
              </a:rPr>
              <a:t>Topics</a:t>
            </a:r>
          </a:p>
        </p:txBody>
      </p:sp>
      <p:sp>
        <p:nvSpPr>
          <p:cNvPr id="3" name="Subtitle 2">
            <a:extLst>
              <a:ext uri="{FF2B5EF4-FFF2-40B4-BE49-F238E27FC236}">
                <a16:creationId xmlns:a16="http://schemas.microsoft.com/office/drawing/2014/main" id="{BE3F8E95-42BF-4862-0106-E5CBD1B78686}"/>
              </a:ext>
            </a:extLst>
          </p:cNvPr>
          <p:cNvSpPr>
            <a:spLocks noGrp="1"/>
          </p:cNvSpPr>
          <p:nvPr>
            <p:ph type="subTitle" idx="1"/>
          </p:nvPr>
        </p:nvSpPr>
        <p:spPr>
          <a:xfrm>
            <a:off x="1136429" y="2278173"/>
            <a:ext cx="6467867" cy="3450613"/>
          </a:xfrm>
        </p:spPr>
        <p:txBody>
          <a:bodyPr vert="horz" lIns="91440" tIns="45720" rIns="91440" bIns="45720" rtlCol="0" anchor="ctr">
            <a:normAutofit/>
          </a:bodyPr>
          <a:lstStyle/>
          <a:p>
            <a:pPr marL="342900" indent="-228600" algn="l">
              <a:buFont typeface="Arial" panose="020B0604020202020204" pitchFamily="34" charset="0"/>
              <a:buChar char="•"/>
            </a:pPr>
            <a:r>
              <a:rPr lang="en-US" dirty="0"/>
              <a:t>Static routing</a:t>
            </a:r>
          </a:p>
          <a:p>
            <a:pPr marL="342900" indent="-228600" algn="l">
              <a:buFont typeface="Arial" panose="020B0604020202020204" pitchFamily="34" charset="0"/>
              <a:buChar char="•"/>
            </a:pPr>
            <a:r>
              <a:rPr lang="en-US" dirty="0"/>
              <a:t>Default routing</a:t>
            </a:r>
          </a:p>
          <a:p>
            <a:pPr marL="342900" indent="-228600" algn="l">
              <a:buFont typeface="Arial" panose="020B0604020202020204" pitchFamily="34" charset="0"/>
              <a:buChar char="•"/>
            </a:pPr>
            <a:r>
              <a:rPr lang="en-US" dirty="0"/>
              <a:t>Configuration of both static and default routing</a:t>
            </a:r>
          </a:p>
          <a:p>
            <a:pPr marL="342900" indent="-228600" algn="l">
              <a:buFont typeface="Arial" panose="020B0604020202020204" pitchFamily="34" charset="0"/>
              <a:buChar char="•"/>
            </a:pPr>
            <a:r>
              <a:rPr lang="en-US" dirty="0"/>
              <a:t>Networking devices(hub, switches..)</a:t>
            </a:r>
          </a:p>
          <a:p>
            <a:pPr marL="342900" indent="-228600" algn="l">
              <a:buFont typeface="Arial" panose="020B0604020202020204" pitchFamily="34" charset="0"/>
              <a:buChar char="•"/>
            </a:pPr>
            <a:endParaRPr lang="en-US" dirty="0"/>
          </a:p>
          <a:p>
            <a:pPr marL="342900" indent="-228600" algn="l">
              <a:buFont typeface="Arial" panose="020B0604020202020204" pitchFamily="34" charset="0"/>
              <a:buChar char="•"/>
            </a:pPr>
            <a:endParaRPr lang="en-US" dirty="0"/>
          </a:p>
        </p:txBody>
      </p:sp>
      <p:sp>
        <p:nvSpPr>
          <p:cNvPr id="18"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Check List">
            <a:extLst>
              <a:ext uri="{FF2B5EF4-FFF2-40B4-BE49-F238E27FC236}">
                <a16:creationId xmlns:a16="http://schemas.microsoft.com/office/drawing/2014/main" id="{E473C4DB-872A-01B4-68A8-BC235B26D5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13987" y="2857501"/>
            <a:ext cx="1142998" cy="1142998"/>
          </a:xfrm>
          <a:prstGeom prst="rect">
            <a:avLst/>
          </a:prstGeom>
        </p:spPr>
      </p:pic>
    </p:spTree>
    <p:extLst>
      <p:ext uri="{BB962C8B-B14F-4D97-AF65-F5344CB8AC3E}">
        <p14:creationId xmlns:p14="http://schemas.microsoft.com/office/powerpoint/2010/main" val="22890127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3B0F0A-52E7-B91D-D32E-080343AD7380}"/>
              </a:ext>
            </a:extLst>
          </p:cNvPr>
          <p:cNvSpPr>
            <a:spLocks noGrp="1"/>
          </p:cNvSpPr>
          <p:nvPr>
            <p:ph type="ctrTitle"/>
          </p:nvPr>
        </p:nvSpPr>
        <p:spPr>
          <a:xfrm>
            <a:off x="1155558" y="637762"/>
            <a:ext cx="4284397" cy="5576770"/>
          </a:xfrm>
        </p:spPr>
        <p:txBody>
          <a:bodyPr anchor="ctr">
            <a:normAutofit/>
          </a:bodyPr>
          <a:lstStyle/>
          <a:p>
            <a:pPr algn="l"/>
            <a:r>
              <a:rPr lang="en-US" sz="6600">
                <a:solidFill>
                  <a:schemeClr val="bg1"/>
                </a:solidFill>
              </a:rPr>
              <a:t>Static routing</a:t>
            </a:r>
          </a:p>
        </p:txBody>
      </p:sp>
      <p:sp>
        <p:nvSpPr>
          <p:cNvPr id="10" name="Rectangle 9">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79B8009-EF47-6C68-295D-48C1F70DAF3A}"/>
              </a:ext>
            </a:extLst>
          </p:cNvPr>
          <p:cNvSpPr>
            <a:spLocks noGrp="1"/>
          </p:cNvSpPr>
          <p:nvPr>
            <p:ph type="subTitle" idx="1"/>
          </p:nvPr>
        </p:nvSpPr>
        <p:spPr>
          <a:xfrm>
            <a:off x="6739464" y="637762"/>
            <a:ext cx="4305881" cy="5860946"/>
          </a:xfrm>
        </p:spPr>
        <p:txBody>
          <a:bodyPr anchor="ctr">
            <a:normAutofit/>
          </a:bodyPr>
          <a:lstStyle/>
          <a:p>
            <a:pPr algn="l"/>
            <a:r>
              <a:rPr lang="en-US" sz="2500" b="0" i="0">
                <a:effectLst/>
                <a:latin typeface="Verdana" panose="020B0604030504040204" pitchFamily="34" charset="0"/>
              </a:rPr>
              <a:t>static routing is a type of network routing technique. Static routing is not a routing protocol; instead, it is the manual configuration and selection of a network route, usually managed by the network administrator. It is employed in scenarios where the network parameters and environment are expected to remain constant</a:t>
            </a:r>
          </a:p>
        </p:txBody>
      </p:sp>
    </p:spTree>
    <p:extLst>
      <p:ext uri="{BB962C8B-B14F-4D97-AF65-F5344CB8AC3E}">
        <p14:creationId xmlns:p14="http://schemas.microsoft.com/office/powerpoint/2010/main" val="3629684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Video 12">
            <a:extLst>
              <a:ext uri="{FF2B5EF4-FFF2-40B4-BE49-F238E27FC236}">
                <a16:creationId xmlns:a16="http://schemas.microsoft.com/office/drawing/2014/main" id="{C385031B-6BD4-C261-63D9-8174AB4AA20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3047" y="10"/>
            <a:ext cx="12191999" cy="6857990"/>
          </a:xfrm>
          <a:prstGeom prst="rect">
            <a:avLst/>
          </a:prstGeom>
        </p:spPr>
      </p:pic>
      <p:sp>
        <p:nvSpPr>
          <p:cNvPr id="19" name="Rectangle 1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592D05-6BBA-33D5-726F-EF4CD0AA4E3D}"/>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rPr>
              <a:t>Implementation of  static router</a:t>
            </a:r>
          </a:p>
        </p:txBody>
      </p:sp>
    </p:spTree>
    <p:extLst>
      <p:ext uri="{BB962C8B-B14F-4D97-AF65-F5344CB8AC3E}">
        <p14:creationId xmlns:p14="http://schemas.microsoft.com/office/powerpoint/2010/main" val="36964045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mute="1">
                <p:cTn id="12" repeatCount="indefinite" fill="hold" display="0">
                  <p:stCondLst>
                    <p:cond delay="indefinite"/>
                  </p:stCondLst>
                </p:cTn>
                <p:tgtEl>
                  <p:spTgt spid="1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boat, scale, screenshot&#10;&#10;Description automatically generated">
            <a:extLst>
              <a:ext uri="{FF2B5EF4-FFF2-40B4-BE49-F238E27FC236}">
                <a16:creationId xmlns:a16="http://schemas.microsoft.com/office/drawing/2014/main" id="{C257E56D-FA85-7502-0E45-D00673DDE3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220" y="404735"/>
            <a:ext cx="11111696" cy="6858000"/>
          </a:xfrm>
          <a:prstGeom prst="rect">
            <a:avLst/>
          </a:prstGeom>
        </p:spPr>
      </p:pic>
    </p:spTree>
    <p:extLst>
      <p:ext uri="{BB962C8B-B14F-4D97-AF65-F5344CB8AC3E}">
        <p14:creationId xmlns:p14="http://schemas.microsoft.com/office/powerpoint/2010/main" val="28013497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610728"/>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343079"/>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Shape 15">
            <a:extLst>
              <a:ext uri="{FF2B5EF4-FFF2-40B4-BE49-F238E27FC236}">
                <a16:creationId xmlns:a16="http://schemas.microsoft.com/office/drawing/2014/main" id="{83BCB34A-2F40-4F41-8488-A134C1C15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5" y="340424"/>
            <a:ext cx="4630139" cy="5265795"/>
          </a:xfrm>
          <a:custGeom>
            <a:avLst/>
            <a:gdLst>
              <a:gd name="connsiteX0" fmla="*/ 0 w 4630139"/>
              <a:gd name="connsiteY0" fmla="*/ 0 h 5265795"/>
              <a:gd name="connsiteX1" fmla="*/ 4630139 w 4630139"/>
              <a:gd name="connsiteY1" fmla="*/ 0 h 5265795"/>
              <a:gd name="connsiteX2" fmla="*/ 4630139 w 4630139"/>
              <a:gd name="connsiteY2" fmla="*/ 5265795 h 5265795"/>
              <a:gd name="connsiteX3" fmla="*/ 0 w 4630139"/>
              <a:gd name="connsiteY3" fmla="*/ 5265795 h 5265795"/>
            </a:gdLst>
            <a:ahLst/>
            <a:cxnLst>
              <a:cxn ang="0">
                <a:pos x="connsiteX0" y="connsiteY0"/>
              </a:cxn>
              <a:cxn ang="0">
                <a:pos x="connsiteX1" y="connsiteY1"/>
              </a:cxn>
              <a:cxn ang="0">
                <a:pos x="connsiteX2" y="connsiteY2"/>
              </a:cxn>
              <a:cxn ang="0">
                <a:pos x="connsiteX3" y="connsiteY3"/>
              </a:cxn>
            </a:cxnLst>
            <a:rect l="l" t="t" r="r" b="b"/>
            <a:pathLst>
              <a:path w="4630139" h="5265795">
                <a:moveTo>
                  <a:pt x="0" y="0"/>
                </a:moveTo>
                <a:lnTo>
                  <a:pt x="4630139" y="0"/>
                </a:lnTo>
                <a:lnTo>
                  <a:pt x="4630139" y="5265795"/>
                </a:lnTo>
                <a:lnTo>
                  <a:pt x="0" y="526579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Graphical user interface, text, application">
            <a:extLst>
              <a:ext uri="{FF2B5EF4-FFF2-40B4-BE49-F238E27FC236}">
                <a16:creationId xmlns:a16="http://schemas.microsoft.com/office/drawing/2014/main" id="{A6BA4F13-6700-D935-9AD5-3CBAE7F547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376" y="1442581"/>
            <a:ext cx="3343202" cy="3075745"/>
          </a:xfrm>
          <a:prstGeom prst="rect">
            <a:avLst/>
          </a:prstGeom>
        </p:spPr>
      </p:pic>
      <p:sp>
        <p:nvSpPr>
          <p:cNvPr id="18" name="Freeform: Shape 17">
            <a:extLst>
              <a:ext uri="{FF2B5EF4-FFF2-40B4-BE49-F238E27FC236}">
                <a16:creationId xmlns:a16="http://schemas.microsoft.com/office/drawing/2014/main" id="{F78382DC-4207-465E-B379-1E16448A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1780" y="1071563"/>
            <a:ext cx="7290218" cy="5242298"/>
          </a:xfrm>
          <a:custGeom>
            <a:avLst/>
            <a:gdLst>
              <a:gd name="connsiteX0" fmla="*/ 0 w 7290218"/>
              <a:gd name="connsiteY0" fmla="*/ 0 h 5242298"/>
              <a:gd name="connsiteX1" fmla="*/ 7290218 w 7290218"/>
              <a:gd name="connsiteY1" fmla="*/ 0 h 5242298"/>
              <a:gd name="connsiteX2" fmla="*/ 7290218 w 7290218"/>
              <a:gd name="connsiteY2" fmla="*/ 5242298 h 5242298"/>
              <a:gd name="connsiteX3" fmla="*/ 0 w 7290218"/>
              <a:gd name="connsiteY3" fmla="*/ 5242298 h 5242298"/>
            </a:gdLst>
            <a:ahLst/>
            <a:cxnLst>
              <a:cxn ang="0">
                <a:pos x="connsiteX0" y="connsiteY0"/>
              </a:cxn>
              <a:cxn ang="0">
                <a:pos x="connsiteX1" y="connsiteY1"/>
              </a:cxn>
              <a:cxn ang="0">
                <a:pos x="connsiteX2" y="connsiteY2"/>
              </a:cxn>
              <a:cxn ang="0">
                <a:pos x="connsiteX3" y="connsiteY3"/>
              </a:cxn>
            </a:cxnLst>
            <a:rect l="l" t="t" r="r" b="b"/>
            <a:pathLst>
              <a:path w="7290218" h="5242298">
                <a:moveTo>
                  <a:pt x="0" y="0"/>
                </a:moveTo>
                <a:lnTo>
                  <a:pt x="7290218" y="0"/>
                </a:lnTo>
                <a:lnTo>
                  <a:pt x="7290218" y="5242298"/>
                </a:lnTo>
                <a:lnTo>
                  <a:pt x="0" y="524229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Graphical user interface&#10;&#10;Description automatically generated">
            <a:extLst>
              <a:ext uri="{FF2B5EF4-FFF2-40B4-BE49-F238E27FC236}">
                <a16:creationId xmlns:a16="http://schemas.microsoft.com/office/drawing/2014/main" id="{55507BF3-9C5F-5A93-A06A-8C988E67A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053" y="1715030"/>
            <a:ext cx="5237111" cy="3967112"/>
          </a:xfrm>
          <a:prstGeom prst="rect">
            <a:avLst/>
          </a:prstGeom>
        </p:spPr>
      </p:pic>
    </p:spTree>
    <p:extLst>
      <p:ext uri="{BB962C8B-B14F-4D97-AF65-F5344CB8AC3E}">
        <p14:creationId xmlns:p14="http://schemas.microsoft.com/office/powerpoint/2010/main" val="29336397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9CFCE6-877F-4858-B8BD-2C52CA8AFB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34A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213F8A0-12AE-4514-8372-0DD766EC28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EFF17D4-9A8C-4CE5-B096-D8CCD4400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5458121"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iagram&#10;&#10;Description automatically generated">
            <a:extLst>
              <a:ext uri="{FF2B5EF4-FFF2-40B4-BE49-F238E27FC236}">
                <a16:creationId xmlns:a16="http://schemas.microsoft.com/office/drawing/2014/main" id="{6C89A171-6717-0A8A-6A6C-0DD5E18475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180" y="2576173"/>
            <a:ext cx="5129784" cy="1705653"/>
          </a:xfrm>
          <a:prstGeom prst="rect">
            <a:avLst/>
          </a:prstGeom>
        </p:spPr>
      </p:pic>
      <p:pic>
        <p:nvPicPr>
          <p:cNvPr id="9" name="Picture 8" descr="Graphical user interface, application&#10;&#10;Description automatically generated">
            <a:extLst>
              <a:ext uri="{FF2B5EF4-FFF2-40B4-BE49-F238E27FC236}">
                <a16:creationId xmlns:a16="http://schemas.microsoft.com/office/drawing/2014/main" id="{B4C12646-AFC6-2CE6-7307-C87A405AD5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865" y="674557"/>
            <a:ext cx="5293955" cy="4991726"/>
          </a:xfrm>
          <a:prstGeom prst="rect">
            <a:avLst/>
          </a:prstGeom>
        </p:spPr>
      </p:pic>
    </p:spTree>
    <p:extLst>
      <p:ext uri="{BB962C8B-B14F-4D97-AF65-F5344CB8AC3E}">
        <p14:creationId xmlns:p14="http://schemas.microsoft.com/office/powerpoint/2010/main" val="12929100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03F5E84-33F1-4C32-AE79-9EB02ED46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6C08765-B3FA-4EF3-B04E-D5A7BADF84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652632" y="1135060"/>
            <a:ext cx="1080325" cy="5357935"/>
            <a:chOff x="4484269" y="1135060"/>
            <a:chExt cx="1080325" cy="5357935"/>
          </a:xfrm>
        </p:grpSpPr>
        <p:sp>
          <p:nvSpPr>
            <p:cNvPr id="11" name="Freeform 5">
              <a:extLst>
                <a:ext uri="{FF2B5EF4-FFF2-40B4-BE49-F238E27FC236}">
                  <a16:creationId xmlns:a16="http://schemas.microsoft.com/office/drawing/2014/main" id="{675B023F-979A-456F-8E8B-BB907FCDBD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484269" y="1756600"/>
              <a:ext cx="1080325" cy="4736395"/>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
              <a:extLst>
                <a:ext uri="{FF2B5EF4-FFF2-40B4-BE49-F238E27FC236}">
                  <a16:creationId xmlns:a16="http://schemas.microsoft.com/office/drawing/2014/main" id="{60A9D7CC-2796-43DE-8642-EFB58872FD6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76839" y="1357766"/>
              <a:ext cx="687754" cy="430312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69051305-7DF4-4E8F-8CF5-0124115424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78850" y="1135060"/>
              <a:ext cx="409371" cy="416921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5" name="Rectangle 8">
            <a:extLst>
              <a:ext uri="{FF2B5EF4-FFF2-40B4-BE49-F238E27FC236}">
                <a16:creationId xmlns:a16="http://schemas.microsoft.com/office/drawing/2014/main" id="{A1A4B9B6-6181-4BCB-B148-073C9F988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25957" y="1124043"/>
            <a:ext cx="6477540" cy="3978121"/>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3D65FA2A-E2C4-59CF-1ED4-12A57B529323}"/>
              </a:ext>
            </a:extLst>
          </p:cNvPr>
          <p:cNvSpPr>
            <a:spLocks noGrp="1"/>
          </p:cNvSpPr>
          <p:nvPr>
            <p:ph type="ctrTitle"/>
          </p:nvPr>
        </p:nvSpPr>
        <p:spPr>
          <a:xfrm>
            <a:off x="5611700" y="1445775"/>
            <a:ext cx="5791796" cy="3342435"/>
          </a:xfrm>
        </p:spPr>
        <p:txBody>
          <a:bodyPr anchor="ctr">
            <a:normAutofit/>
          </a:bodyPr>
          <a:lstStyle/>
          <a:p>
            <a:pPr algn="l"/>
            <a:r>
              <a:rPr lang="en-US" dirty="0">
                <a:solidFill>
                  <a:srgbClr val="FFFFFF"/>
                </a:solidFill>
              </a:rPr>
              <a:t>Default router</a:t>
            </a:r>
          </a:p>
        </p:txBody>
      </p:sp>
      <p:sp>
        <p:nvSpPr>
          <p:cNvPr id="3" name="Subtitle 2">
            <a:extLst>
              <a:ext uri="{FF2B5EF4-FFF2-40B4-BE49-F238E27FC236}">
                <a16:creationId xmlns:a16="http://schemas.microsoft.com/office/drawing/2014/main" id="{B1973CFC-958B-9EA6-D4C7-15ADF96DB951}"/>
              </a:ext>
            </a:extLst>
          </p:cNvPr>
          <p:cNvSpPr>
            <a:spLocks noGrp="1"/>
          </p:cNvSpPr>
          <p:nvPr>
            <p:ph type="subTitle" idx="1"/>
          </p:nvPr>
        </p:nvSpPr>
        <p:spPr>
          <a:xfrm>
            <a:off x="419725" y="652867"/>
            <a:ext cx="3961594" cy="5493100"/>
          </a:xfrm>
        </p:spPr>
        <p:txBody>
          <a:bodyPr anchor="ctr">
            <a:normAutofit/>
          </a:bodyPr>
          <a:lstStyle/>
          <a:p>
            <a:pPr algn="r"/>
            <a:r>
              <a:rPr lang="en-US" sz="1300" b="0" i="0" dirty="0">
                <a:effectLst/>
                <a:latin typeface="Lato" panose="020F0502020204030203" pitchFamily="34" charset="0"/>
              </a:rPr>
              <a:t>A default route is a route that takes effect when no other route is available for an IP destination address.</a:t>
            </a:r>
          </a:p>
          <a:p>
            <a:pPr algn="r"/>
            <a:r>
              <a:rPr lang="en-US" sz="1300" b="0" i="0" dirty="0">
                <a:effectLst/>
                <a:latin typeface="Lato" panose="020F0502020204030203" pitchFamily="34" charset="0"/>
              </a:rPr>
              <a:t>If a packet is received on a routing device, the device first checks to see if the IP destination address is on one of the device’s local subnets. The device checks its routing table if the destination address is not local. If the remote destination subnet is not listed in the routing table, the packet is forwarded to the next hop toward the destination using the default route. The default route generally has a next-hop address of another routing device, which performs the same process. The process repeats until a packet is delivered to the destination.</a:t>
            </a:r>
          </a:p>
          <a:p>
            <a:pPr algn="r"/>
            <a:endParaRPr lang="en-US" sz="1300" dirty="0"/>
          </a:p>
        </p:txBody>
      </p:sp>
    </p:spTree>
    <p:extLst>
      <p:ext uri="{BB962C8B-B14F-4D97-AF65-F5344CB8AC3E}">
        <p14:creationId xmlns:p14="http://schemas.microsoft.com/office/powerpoint/2010/main" val="7575124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2DE7617E-3F9A-44D0-3476-DBCCC278694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9FD711-94E0-663C-DD36-93AF16833ED5}"/>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rPr>
              <a:t>Implementation of default router</a:t>
            </a:r>
          </a:p>
        </p:txBody>
      </p:sp>
    </p:spTree>
    <p:extLst>
      <p:ext uri="{BB962C8B-B14F-4D97-AF65-F5344CB8AC3E}">
        <p14:creationId xmlns:p14="http://schemas.microsoft.com/office/powerpoint/2010/main" val="2124102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245</Words>
  <Application>Microsoft Office PowerPoint</Application>
  <PresentationFormat>Widescreen</PresentationFormat>
  <Paragraphs>18</Paragraphs>
  <Slides>12</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Lato</vt:lpstr>
      <vt:lpstr>Verdana</vt:lpstr>
      <vt:lpstr>Office Theme</vt:lpstr>
      <vt:lpstr>Static and default routing configuration Final lab evaluation   </vt:lpstr>
      <vt:lpstr>Topics</vt:lpstr>
      <vt:lpstr>Static routing</vt:lpstr>
      <vt:lpstr>Implementation of  static router</vt:lpstr>
      <vt:lpstr>PowerPoint Presentation</vt:lpstr>
      <vt:lpstr>PowerPoint Presentation</vt:lpstr>
      <vt:lpstr>PowerPoint Presentation</vt:lpstr>
      <vt:lpstr>Default router</vt:lpstr>
      <vt:lpstr>Implementation of default router</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Static and default routing configuration Final lab evaluation   </dc:title>
  <dc:creator>rahul gupya</dc:creator>
  <cp:lastModifiedBy>rahul gupya</cp:lastModifiedBy>
  <cp:revision>1</cp:revision>
  <dcterms:created xsi:type="dcterms:W3CDTF">2022-12-21T17:30:02Z</dcterms:created>
  <dcterms:modified xsi:type="dcterms:W3CDTF">2022-12-21T18:37:47Z</dcterms:modified>
</cp:coreProperties>
</file>

<file path=docProps/thumbnail.jpeg>
</file>